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8" r:id="rId5"/>
    <p:sldId id="259" r:id="rId6"/>
    <p:sldId id="261" r:id="rId7"/>
    <p:sldId id="260" r:id="rId8"/>
    <p:sldId id="262" r:id="rId9"/>
    <p:sldId id="269" r:id="rId10"/>
    <p:sldId id="270" r:id="rId11"/>
    <p:sldId id="271" r:id="rId12"/>
    <p:sldId id="272" r:id="rId13"/>
    <p:sldId id="273" r:id="rId14"/>
    <p:sldId id="274" r:id="rId15"/>
    <p:sldId id="265" r:id="rId16"/>
    <p:sldId id="266" r:id="rId1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1" d="100"/>
          <a:sy n="101" d="100"/>
        </p:scale>
        <p:origin x="-344" y="-12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printerSettings" Target="printerSettings/printerSettings1.bin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B04C9-537B-4623-9698-E5425192CCA8}" type="datetimeFigureOut">
              <a:rPr lang="ru-RU" smtClean="0"/>
              <a:t>20.04.18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4F8D3-7642-44CD-B08C-5E516493325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830007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B04C9-537B-4623-9698-E5425192CCA8}" type="datetimeFigureOut">
              <a:rPr lang="ru-RU" smtClean="0"/>
              <a:t>20.04.18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4F8D3-7642-44CD-B08C-5E516493325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015671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B04C9-537B-4623-9698-E5425192CCA8}" type="datetimeFigureOut">
              <a:rPr lang="ru-RU" smtClean="0"/>
              <a:t>20.04.18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4F8D3-7642-44CD-B08C-5E516493325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319459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B04C9-537B-4623-9698-E5425192CCA8}" type="datetimeFigureOut">
              <a:rPr lang="ru-RU" smtClean="0"/>
              <a:t>20.04.18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4F8D3-7642-44CD-B08C-5E516493325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30552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B04C9-537B-4623-9698-E5425192CCA8}" type="datetimeFigureOut">
              <a:rPr lang="ru-RU" smtClean="0"/>
              <a:t>20.04.18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4F8D3-7642-44CD-B08C-5E516493325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031207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B04C9-537B-4623-9698-E5425192CCA8}" type="datetimeFigureOut">
              <a:rPr lang="ru-RU" smtClean="0"/>
              <a:t>20.04.18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4F8D3-7642-44CD-B08C-5E516493325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583830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B04C9-537B-4623-9698-E5425192CCA8}" type="datetimeFigureOut">
              <a:rPr lang="ru-RU" smtClean="0"/>
              <a:t>20.04.18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4F8D3-7642-44CD-B08C-5E516493325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33354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B04C9-537B-4623-9698-E5425192CCA8}" type="datetimeFigureOut">
              <a:rPr lang="ru-RU" smtClean="0"/>
              <a:t>20.04.18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4F8D3-7642-44CD-B08C-5E516493325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089713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B04C9-537B-4623-9698-E5425192CCA8}" type="datetimeFigureOut">
              <a:rPr lang="ru-RU" smtClean="0"/>
              <a:t>20.04.18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4F8D3-7642-44CD-B08C-5E516493325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713223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B04C9-537B-4623-9698-E5425192CCA8}" type="datetimeFigureOut">
              <a:rPr lang="ru-RU" smtClean="0"/>
              <a:t>20.04.18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4F8D3-7642-44CD-B08C-5E516493325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820606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B04C9-537B-4623-9698-E5425192CCA8}" type="datetimeFigureOut">
              <a:rPr lang="ru-RU" smtClean="0"/>
              <a:t>20.04.18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4F8D3-7642-44CD-B08C-5E516493325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272196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1B04C9-537B-4623-9698-E5425192CCA8}" type="datetimeFigureOut">
              <a:rPr lang="ru-RU" smtClean="0"/>
              <a:t>20.04.18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24F8D3-7642-44CD-B08C-5E516493325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553203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" y="1460500"/>
            <a:ext cx="12191999" cy="2757156"/>
          </a:xfrm>
        </p:spPr>
        <p:txBody>
          <a:bodyPr>
            <a:noAutofit/>
          </a:bodyPr>
          <a:lstStyle/>
          <a:p>
            <a:r>
              <a:rPr lang="en-US" sz="6600" b="1" dirty="0" smtClean="0">
                <a:solidFill>
                  <a:schemeClr val="bg1"/>
                </a:solidFill>
                <a:latin typeface="Rockwell"/>
                <a:cs typeface="Rockwell"/>
              </a:rPr>
              <a:t>Startup Valuation and entrepreneurship ecosystem</a:t>
            </a:r>
            <a:endParaRPr lang="ru-RU" sz="6600" b="1" dirty="0">
              <a:solidFill>
                <a:schemeClr val="bg1"/>
              </a:solidFill>
              <a:latin typeface="Rockwell"/>
              <a:cs typeface="Rockwell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8484358" y="6106402"/>
            <a:ext cx="3707642" cy="751598"/>
          </a:xfrm>
        </p:spPr>
        <p:txBody>
          <a:bodyPr/>
          <a:lstStyle/>
          <a:p>
            <a:pPr algn="r"/>
            <a:r>
              <a:rPr lang="en-US" i="1" dirty="0" smtClean="0">
                <a:solidFill>
                  <a:schemeClr val="bg1"/>
                </a:solidFill>
                <a:latin typeface="Rockwell" panose="02060603020205020403" pitchFamily="18" charset="0"/>
              </a:rPr>
              <a:t>Serik Seidigalimov</a:t>
            </a:r>
            <a:endParaRPr lang="ru-RU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7390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Rockwell" panose="02060603020205020403" pitchFamily="18" charset="0"/>
              </a:rPr>
              <a:t>Real options Valuation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657412" y="1842852"/>
            <a:ext cx="434152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latin typeface="Rockwell" panose="02060603020205020403" pitchFamily="18" charset="0"/>
              </a:rPr>
              <a:t>Let’s consider example</a:t>
            </a:r>
            <a:endParaRPr lang="ru-RU" sz="2800" dirty="0"/>
          </a:p>
        </p:txBody>
      </p:sp>
      <p:pic>
        <p:nvPicPr>
          <p:cNvPr id="3" name="Изображение 2" descr="Снимок экрана 2018-04-20 в 1.01.1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9529" y="1813859"/>
            <a:ext cx="5182471" cy="2324847"/>
          </a:xfrm>
          <a:prstGeom prst="rect">
            <a:avLst/>
          </a:prstGeom>
        </p:spPr>
      </p:pic>
      <p:pic>
        <p:nvPicPr>
          <p:cNvPr id="5" name="Изображение 4" descr="Снимок экрана 2018-04-20 в 1.02.2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344" y="2700992"/>
            <a:ext cx="4185662" cy="1871010"/>
          </a:xfrm>
          <a:prstGeom prst="rect">
            <a:avLst/>
          </a:prstGeom>
        </p:spPr>
      </p:pic>
      <p:sp>
        <p:nvSpPr>
          <p:cNvPr id="13" name="Прямоугольник 12"/>
          <p:cNvSpPr/>
          <p:nvPr/>
        </p:nvSpPr>
        <p:spPr>
          <a:xfrm>
            <a:off x="271930" y="5103017"/>
            <a:ext cx="424807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latin typeface="Rockwell" panose="02060603020205020403" pitchFamily="18" charset="0"/>
              </a:rPr>
              <a:t>Invest all money at t=0</a:t>
            </a:r>
            <a:endParaRPr lang="ru-RU" sz="2800" dirty="0"/>
          </a:p>
        </p:txBody>
      </p:sp>
      <p:sp>
        <p:nvSpPr>
          <p:cNvPr id="14" name="Прямоугольник 13"/>
          <p:cNvSpPr/>
          <p:nvPr/>
        </p:nvSpPr>
        <p:spPr>
          <a:xfrm>
            <a:off x="7628505" y="4483384"/>
            <a:ext cx="384812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latin typeface="Rockwell" panose="02060603020205020403" pitchFamily="18" charset="0"/>
              </a:rPr>
              <a:t>Wait 1 year, make research and analysis, and then make decision</a:t>
            </a:r>
            <a:endParaRPr lang="ru-RU" sz="2800" dirty="0"/>
          </a:p>
        </p:txBody>
      </p:sp>
      <p:sp>
        <p:nvSpPr>
          <p:cNvPr id="15" name="Прямоугольник 14"/>
          <p:cNvSpPr/>
          <p:nvPr/>
        </p:nvSpPr>
        <p:spPr>
          <a:xfrm>
            <a:off x="5275117" y="3144086"/>
            <a:ext cx="97975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 smtClean="0">
                <a:solidFill>
                  <a:schemeClr val="bg1"/>
                </a:solidFill>
                <a:latin typeface="Rockwell" panose="02060603020205020403" pitchFamily="18" charset="0"/>
              </a:rPr>
              <a:t>OR</a:t>
            </a:r>
            <a:endParaRPr lang="ru-RU" sz="3600" b="1" dirty="0"/>
          </a:p>
        </p:txBody>
      </p:sp>
    </p:spTree>
    <p:extLst>
      <p:ext uri="{BB962C8B-B14F-4D97-AF65-F5344CB8AC3E}">
        <p14:creationId xmlns:p14="http://schemas.microsoft.com/office/powerpoint/2010/main" val="26068915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Rockwell" panose="02060603020205020403" pitchFamily="18" charset="0"/>
              </a:rPr>
              <a:t>ROV and Startups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9" name="Изображение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413" y="1318560"/>
            <a:ext cx="3496235" cy="196663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0" name="Прямоугольник 9"/>
          <p:cNvSpPr/>
          <p:nvPr/>
        </p:nvSpPr>
        <p:spPr>
          <a:xfrm>
            <a:off x="182283" y="3519253"/>
            <a:ext cx="3428943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  <a:latin typeface="Rockwell" panose="02060603020205020403" pitchFamily="18" charset="0"/>
              </a:rPr>
              <a:t>Startup Team with </a:t>
            </a:r>
          </a:p>
          <a:p>
            <a:pPr algn="ctr"/>
            <a:r>
              <a:rPr lang="en-US" sz="2800" dirty="0" smtClean="0">
                <a:solidFill>
                  <a:schemeClr val="bg1"/>
                </a:solidFill>
                <a:latin typeface="Rockwell" panose="02060603020205020403" pitchFamily="18" charset="0"/>
              </a:rPr>
              <a:t>owner</a:t>
            </a:r>
            <a:endParaRPr lang="ru-RU" sz="2800" dirty="0"/>
          </a:p>
        </p:txBody>
      </p:sp>
      <p:pic>
        <p:nvPicPr>
          <p:cNvPr id="11" name="Изображение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1411" y="1570317"/>
            <a:ext cx="3541059" cy="21172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2" name="Прямоугольник 11"/>
          <p:cNvSpPr/>
          <p:nvPr/>
        </p:nvSpPr>
        <p:spPr>
          <a:xfrm>
            <a:off x="9789048" y="3761302"/>
            <a:ext cx="165882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latin typeface="Rockwell" panose="02060603020205020403" pitchFamily="18" charset="0"/>
              </a:rPr>
              <a:t>Investor</a:t>
            </a:r>
          </a:p>
        </p:txBody>
      </p:sp>
      <p:pic>
        <p:nvPicPr>
          <p:cNvPr id="13" name="Изображение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8842" y="4512234"/>
            <a:ext cx="1888666" cy="1688353"/>
          </a:xfrm>
          <a:prstGeom prst="rect">
            <a:avLst/>
          </a:prstGeom>
        </p:spPr>
      </p:pic>
      <p:pic>
        <p:nvPicPr>
          <p:cNvPr id="14" name="Изображение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954" y="4619812"/>
            <a:ext cx="2994595" cy="1446306"/>
          </a:xfrm>
          <a:prstGeom prst="rect">
            <a:avLst/>
          </a:prstGeom>
        </p:spPr>
      </p:pic>
      <p:sp>
        <p:nvSpPr>
          <p:cNvPr id="16" name="Прямоугольник 15"/>
          <p:cNvSpPr/>
          <p:nvPr/>
        </p:nvSpPr>
        <p:spPr>
          <a:xfrm>
            <a:off x="9622118" y="6184761"/>
            <a:ext cx="194235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  <a:latin typeface="Rockwell" panose="02060603020205020403" pitchFamily="18" charset="0"/>
              </a:rPr>
              <a:t>Money</a:t>
            </a:r>
          </a:p>
        </p:txBody>
      </p:sp>
      <p:sp>
        <p:nvSpPr>
          <p:cNvPr id="17" name="Прямоугольник 16"/>
          <p:cNvSpPr/>
          <p:nvPr/>
        </p:nvSpPr>
        <p:spPr>
          <a:xfrm>
            <a:off x="1242694" y="6185368"/>
            <a:ext cx="115931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latin typeface="Rockwell" panose="02060603020205020403" pitchFamily="18" charset="0"/>
              </a:rPr>
              <a:t>Ideas</a:t>
            </a:r>
          </a:p>
        </p:txBody>
      </p:sp>
      <p:cxnSp>
        <p:nvCxnSpPr>
          <p:cNvPr id="19" name="Прямая со стрелкой 18"/>
          <p:cNvCxnSpPr/>
          <p:nvPr/>
        </p:nvCxnSpPr>
        <p:spPr>
          <a:xfrm flipV="1">
            <a:off x="3934588" y="4900706"/>
            <a:ext cx="5040000" cy="14942"/>
          </a:xfrm>
          <a:prstGeom prst="straightConnector1">
            <a:avLst/>
          </a:prstGeom>
          <a:ln>
            <a:solidFill>
              <a:srgbClr val="FFFFFF"/>
            </a:solidFill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Прямая со стрелкой 20"/>
          <p:cNvCxnSpPr/>
          <p:nvPr/>
        </p:nvCxnSpPr>
        <p:spPr>
          <a:xfrm flipH="1" flipV="1">
            <a:off x="3959412" y="5722471"/>
            <a:ext cx="5020235" cy="14941"/>
          </a:xfrm>
          <a:prstGeom prst="straightConnector1">
            <a:avLst/>
          </a:prstGeom>
          <a:ln>
            <a:solidFill>
              <a:srgbClr val="FFFFFF"/>
            </a:solidFill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Прямоугольник 21"/>
          <p:cNvSpPr/>
          <p:nvPr/>
        </p:nvSpPr>
        <p:spPr>
          <a:xfrm>
            <a:off x="5486401" y="5814219"/>
            <a:ext cx="194235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Rockwell" panose="02060603020205020403" pitchFamily="18" charset="0"/>
              </a:rPr>
              <a:t>Invest money</a:t>
            </a:r>
          </a:p>
        </p:txBody>
      </p:sp>
      <p:sp>
        <p:nvSpPr>
          <p:cNvPr id="23" name="Прямоугольник 22"/>
          <p:cNvSpPr/>
          <p:nvPr/>
        </p:nvSpPr>
        <p:spPr>
          <a:xfrm>
            <a:off x="5130801" y="3934619"/>
            <a:ext cx="194235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Rockwell" panose="02060603020205020403" pitchFamily="18" charset="0"/>
              </a:rPr>
              <a:t>Become a partner and own equity</a:t>
            </a:r>
          </a:p>
        </p:txBody>
      </p:sp>
      <p:sp>
        <p:nvSpPr>
          <p:cNvPr id="25" name="Прямоугольник 24"/>
          <p:cNvSpPr/>
          <p:nvPr/>
        </p:nvSpPr>
        <p:spPr>
          <a:xfrm>
            <a:off x="4775201" y="1756196"/>
            <a:ext cx="281491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Rockwell" panose="02060603020205020403" pitchFamily="18" charset="0"/>
              </a:rPr>
              <a:t>How much of money for how much of equity:</a:t>
            </a:r>
          </a:p>
          <a:p>
            <a:pPr algn="ctr"/>
            <a:r>
              <a:rPr lang="en-US" sz="2400" dirty="0" smtClean="0">
                <a:solidFill>
                  <a:schemeClr val="bg1"/>
                </a:solidFill>
                <a:latin typeface="Rockwell" panose="02060603020205020403" pitchFamily="18" charset="0"/>
              </a:rPr>
              <a:t>Valuation???</a:t>
            </a:r>
          </a:p>
        </p:txBody>
      </p:sp>
    </p:spTree>
    <p:extLst>
      <p:ext uri="{BB962C8B-B14F-4D97-AF65-F5344CB8AC3E}">
        <p14:creationId xmlns:p14="http://schemas.microsoft.com/office/powerpoint/2010/main" val="18977710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Rockwell" panose="02060603020205020403" pitchFamily="18" charset="0"/>
              </a:rPr>
              <a:t>Solution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25" name="Прямоугольник 24"/>
          <p:cNvSpPr/>
          <p:nvPr/>
        </p:nvSpPr>
        <p:spPr>
          <a:xfrm>
            <a:off x="0" y="2563019"/>
            <a:ext cx="2814917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bg1"/>
                </a:solidFill>
                <a:latin typeface="Rockwell" panose="02060603020205020403" pitchFamily="18" charset="0"/>
              </a:rPr>
              <a:t>Negotiation</a:t>
            </a:r>
          </a:p>
        </p:txBody>
      </p:sp>
      <p:cxnSp>
        <p:nvCxnSpPr>
          <p:cNvPr id="4" name="Соединительная линия уступом 3"/>
          <p:cNvCxnSpPr/>
          <p:nvPr/>
        </p:nvCxnSpPr>
        <p:spPr>
          <a:xfrm rot="5400000">
            <a:off x="-95181" y="1362191"/>
            <a:ext cx="1322902" cy="660400"/>
          </a:xfrm>
          <a:prstGeom prst="bentConnector3">
            <a:avLst>
              <a:gd name="adj1" fmla="val 2564"/>
            </a:avLst>
          </a:prstGeom>
          <a:ln>
            <a:solidFill>
              <a:srgbClr val="FFFFFF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8" name="Изображение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142" y="3496235"/>
            <a:ext cx="3076388" cy="2651462"/>
          </a:xfrm>
          <a:prstGeom prst="rect">
            <a:avLst/>
          </a:prstGeom>
        </p:spPr>
      </p:pic>
      <p:sp>
        <p:nvSpPr>
          <p:cNvPr id="24" name="Прямоугольник 23"/>
          <p:cNvSpPr/>
          <p:nvPr/>
        </p:nvSpPr>
        <p:spPr>
          <a:xfrm>
            <a:off x="0" y="4075066"/>
            <a:ext cx="58569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bg1"/>
                </a:solidFill>
                <a:latin typeface="Rockwell" panose="02060603020205020403" pitchFamily="18" charset="0"/>
              </a:rPr>
              <a:t>BUT</a:t>
            </a:r>
          </a:p>
        </p:txBody>
      </p:sp>
      <p:sp>
        <p:nvSpPr>
          <p:cNvPr id="26" name="Прямоугольник 25"/>
          <p:cNvSpPr/>
          <p:nvPr/>
        </p:nvSpPr>
        <p:spPr>
          <a:xfrm>
            <a:off x="953247" y="6273224"/>
            <a:ext cx="2814917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bg1"/>
                </a:solidFill>
                <a:latin typeface="Rockwell" panose="02060603020205020403" pitchFamily="18" charset="0"/>
              </a:rPr>
              <a:t>Therefore</a:t>
            </a:r>
            <a:r>
              <a:rPr lang="mr-IN" sz="3200" dirty="0" smtClean="0">
                <a:solidFill>
                  <a:schemeClr val="bg1"/>
                </a:solidFill>
                <a:latin typeface="Rockwell" panose="02060603020205020403" pitchFamily="18" charset="0"/>
              </a:rPr>
              <a:t>…</a:t>
            </a:r>
            <a:endParaRPr lang="en-US" sz="3200" dirty="0" smtClean="0">
              <a:solidFill>
                <a:schemeClr val="bg1"/>
              </a:solidFill>
              <a:latin typeface="Rockwell" panose="02060603020205020403" pitchFamily="18" charset="0"/>
            </a:endParaRPr>
          </a:p>
        </p:txBody>
      </p:sp>
      <p:sp>
        <p:nvSpPr>
          <p:cNvPr id="27" name="Прямоугольник 26"/>
          <p:cNvSpPr/>
          <p:nvPr/>
        </p:nvSpPr>
        <p:spPr>
          <a:xfrm>
            <a:off x="5576046" y="758125"/>
            <a:ext cx="2814917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bg1"/>
                </a:solidFill>
                <a:latin typeface="Rockwell" panose="02060603020205020403" pitchFamily="18" charset="0"/>
              </a:rPr>
              <a:t>They need to talk on the same language:</a:t>
            </a:r>
          </a:p>
        </p:txBody>
      </p:sp>
      <p:cxnSp>
        <p:nvCxnSpPr>
          <p:cNvPr id="28" name="Скругленная соединительная линия 27"/>
          <p:cNvCxnSpPr>
            <a:stCxn id="26" idx="3"/>
          </p:cNvCxnSpPr>
          <p:nvPr/>
        </p:nvCxnSpPr>
        <p:spPr>
          <a:xfrm flipV="1">
            <a:off x="3768164" y="2883647"/>
            <a:ext cx="3313954" cy="3681965"/>
          </a:xfrm>
          <a:prstGeom prst="curvedConnector2">
            <a:avLst/>
          </a:prstGeom>
          <a:ln>
            <a:solidFill>
              <a:srgbClr val="FFFFFF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1" name="Прямоугольник 30"/>
          <p:cNvSpPr/>
          <p:nvPr/>
        </p:nvSpPr>
        <p:spPr>
          <a:xfrm>
            <a:off x="9254564" y="940407"/>
            <a:ext cx="2814917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Rockwell" panose="02060603020205020403" pitchFamily="18" charset="0"/>
              </a:rPr>
              <a:t>Reflect all numbers into spreadsheet with analysis and run simulations</a:t>
            </a:r>
          </a:p>
        </p:txBody>
      </p:sp>
      <p:sp>
        <p:nvSpPr>
          <p:cNvPr id="32" name="Прямоугольник 31"/>
          <p:cNvSpPr/>
          <p:nvPr/>
        </p:nvSpPr>
        <p:spPr>
          <a:xfrm>
            <a:off x="9272493" y="4499395"/>
            <a:ext cx="2814917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Rockwell" panose="02060603020205020403" pitchFamily="18" charset="0"/>
              </a:rPr>
              <a:t>Use real options to value the startup, and then they can answer to the previous question</a:t>
            </a:r>
          </a:p>
        </p:txBody>
      </p:sp>
      <p:cxnSp>
        <p:nvCxnSpPr>
          <p:cNvPr id="34" name="Прямая со стрелкой 33"/>
          <p:cNvCxnSpPr>
            <a:cxnSpLocks noChangeAspect="1"/>
          </p:cNvCxnSpPr>
          <p:nvPr/>
        </p:nvCxnSpPr>
        <p:spPr>
          <a:xfrm flipV="1">
            <a:off x="8501529" y="1553882"/>
            <a:ext cx="866589" cy="17508"/>
          </a:xfrm>
          <a:prstGeom prst="straightConnector1">
            <a:avLst/>
          </a:prstGeom>
          <a:ln>
            <a:solidFill>
              <a:srgbClr val="FFFFFF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7" name="Прямая со стрелкой 36"/>
          <p:cNvCxnSpPr>
            <a:cxnSpLocks/>
            <a:endCxn id="32" idx="0"/>
          </p:cNvCxnSpPr>
          <p:nvPr/>
        </p:nvCxnSpPr>
        <p:spPr>
          <a:xfrm flipH="1">
            <a:off x="10679952" y="2465294"/>
            <a:ext cx="2989" cy="2034101"/>
          </a:xfrm>
          <a:prstGeom prst="straightConnector1">
            <a:avLst/>
          </a:prstGeom>
          <a:ln>
            <a:solidFill>
              <a:srgbClr val="FFFFFF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62995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154" y="328706"/>
            <a:ext cx="2130831" cy="2091765"/>
          </a:xfrm>
          <a:prstGeom prst="rect">
            <a:avLst/>
          </a:prstGeom>
        </p:spPr>
      </p:pic>
      <p:sp>
        <p:nvSpPr>
          <p:cNvPr id="16" name="Прямоугольник 15"/>
          <p:cNvSpPr/>
          <p:nvPr/>
        </p:nvSpPr>
        <p:spPr>
          <a:xfrm>
            <a:off x="391458" y="2790125"/>
            <a:ext cx="2814917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bg1"/>
                </a:solidFill>
                <a:latin typeface="Rockwell" panose="02060603020205020403" pitchFamily="18" charset="0"/>
              </a:rPr>
              <a:t>Calculate the probabilities using Monte Carlo simulation</a:t>
            </a:r>
          </a:p>
        </p:txBody>
      </p:sp>
      <p:pic>
        <p:nvPicPr>
          <p:cNvPr id="6" name="Изображение 5" descr="Снимок экрана 2018-04-20 в 1.38.0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6086" y="0"/>
            <a:ext cx="3052856" cy="3230692"/>
          </a:xfrm>
          <a:prstGeom prst="rect">
            <a:avLst/>
          </a:prstGeom>
        </p:spPr>
      </p:pic>
      <p:pic>
        <p:nvPicPr>
          <p:cNvPr id="7" name="Изображение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34185" y="1270002"/>
            <a:ext cx="2829111" cy="177385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9" name="Прямоугольник 18"/>
          <p:cNvSpPr/>
          <p:nvPr/>
        </p:nvSpPr>
        <p:spPr>
          <a:xfrm>
            <a:off x="9060328" y="3405703"/>
            <a:ext cx="281491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bg1"/>
                </a:solidFill>
                <a:latin typeface="Rockwell" panose="02060603020205020403" pitchFamily="18" charset="0"/>
              </a:rPr>
              <a:t>Estimate future incomes</a:t>
            </a:r>
          </a:p>
        </p:txBody>
      </p:sp>
      <p:pic>
        <p:nvPicPr>
          <p:cNvPr id="9" name="Изображение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6036" y="3668806"/>
            <a:ext cx="3695700" cy="2197100"/>
          </a:xfrm>
          <a:prstGeom prst="rect">
            <a:avLst/>
          </a:prstGeom>
        </p:spPr>
      </p:pic>
      <p:sp>
        <p:nvSpPr>
          <p:cNvPr id="21" name="Прямоугольник 20"/>
          <p:cNvSpPr/>
          <p:nvPr/>
        </p:nvSpPr>
        <p:spPr>
          <a:xfrm>
            <a:off x="3953434" y="5888926"/>
            <a:ext cx="493656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bg1"/>
                </a:solidFill>
                <a:latin typeface="Rockwell" panose="02060603020205020403" pitchFamily="18" charset="0"/>
              </a:rPr>
              <a:t>Put into decision tree</a:t>
            </a:r>
          </a:p>
        </p:txBody>
      </p:sp>
    </p:spTree>
    <p:extLst>
      <p:ext uri="{BB962C8B-B14F-4D97-AF65-F5344CB8AC3E}">
        <p14:creationId xmlns:p14="http://schemas.microsoft.com/office/powerpoint/2010/main" val="22682555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Изображение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718" y="1517278"/>
            <a:ext cx="3117899" cy="206860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1" name="Прямоугольник 10"/>
          <p:cNvSpPr/>
          <p:nvPr/>
        </p:nvSpPr>
        <p:spPr>
          <a:xfrm>
            <a:off x="735105" y="4045184"/>
            <a:ext cx="2814917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bg1"/>
                </a:solidFill>
                <a:latin typeface="Rockwell" panose="02060603020205020403" pitchFamily="18" charset="0"/>
              </a:rPr>
              <a:t>Mobile app</a:t>
            </a:r>
          </a:p>
        </p:txBody>
      </p:sp>
      <p:sp>
        <p:nvSpPr>
          <p:cNvPr id="12" name="Прямоугольник 11"/>
          <p:cNvSpPr/>
          <p:nvPr/>
        </p:nvSpPr>
        <p:spPr>
          <a:xfrm>
            <a:off x="7835154" y="3525231"/>
            <a:ext cx="2814917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  <a:latin typeface="Rockwell" panose="02060603020205020403" pitchFamily="18" charset="0"/>
              </a:rPr>
              <a:t>Interconnect startup owners with investors, so that they will have the same knowledge</a:t>
            </a:r>
          </a:p>
        </p:txBody>
      </p:sp>
      <p:pic>
        <p:nvPicPr>
          <p:cNvPr id="8" name="Изображение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1283" y="482600"/>
            <a:ext cx="3492500" cy="23241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4380884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9811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24552" y="638269"/>
            <a:ext cx="10515600" cy="4351338"/>
          </a:xfrm>
        </p:spPr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0" indent="0" algn="ctr">
              <a:buNone/>
            </a:pPr>
            <a:r>
              <a:rPr lang="en-US" sz="5000" dirty="0" smtClean="0">
                <a:solidFill>
                  <a:schemeClr val="bg1"/>
                </a:solidFill>
                <a:latin typeface="Rockwell" panose="02060603020205020403" pitchFamily="18" charset="0"/>
              </a:rPr>
              <a:t>Thanks for your attention!</a:t>
            </a:r>
            <a:endParaRPr lang="ru-RU" sz="5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10570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Rockwell" panose="02060603020205020403" pitchFamily="18" charset="0"/>
              </a:rPr>
              <a:t>Content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000" dirty="0" smtClean="0">
                <a:solidFill>
                  <a:schemeClr val="bg1"/>
                </a:solidFill>
                <a:latin typeface="Rockwell" panose="02060603020205020403" pitchFamily="18" charset="0"/>
              </a:rPr>
              <a:t>What is a startup and its difference from established businesses?</a:t>
            </a:r>
          </a:p>
          <a:p>
            <a:r>
              <a:rPr lang="en-US" sz="3000" dirty="0" smtClean="0">
                <a:solidFill>
                  <a:schemeClr val="bg1"/>
                </a:solidFill>
                <a:latin typeface="Rockwell" panose="02060603020205020403" pitchFamily="18" charset="0"/>
              </a:rPr>
              <a:t>The major problems of startups</a:t>
            </a:r>
          </a:p>
          <a:p>
            <a:r>
              <a:rPr lang="en-US" sz="3000" dirty="0" smtClean="0">
                <a:solidFill>
                  <a:schemeClr val="bg1"/>
                </a:solidFill>
                <a:latin typeface="Rockwell" panose="02060603020205020403" pitchFamily="18" charset="0"/>
              </a:rPr>
              <a:t>Traditional solutions of valuation in business</a:t>
            </a:r>
          </a:p>
          <a:p>
            <a:r>
              <a:rPr lang="en-US" sz="3000" dirty="0" smtClean="0">
                <a:solidFill>
                  <a:schemeClr val="bg1"/>
                </a:solidFill>
                <a:latin typeface="Rockwell" panose="02060603020205020403" pitchFamily="18" charset="0"/>
              </a:rPr>
              <a:t>Why those solutions are weak? </a:t>
            </a:r>
          </a:p>
          <a:p>
            <a:r>
              <a:rPr lang="en-US" sz="3000" dirty="0" smtClean="0">
                <a:solidFill>
                  <a:schemeClr val="bg1"/>
                </a:solidFill>
                <a:latin typeface="Rockwell" panose="02060603020205020403" pitchFamily="18" charset="0"/>
              </a:rPr>
              <a:t>Real options approach </a:t>
            </a:r>
          </a:p>
          <a:p>
            <a:r>
              <a:rPr lang="en-US" sz="3000" dirty="0" smtClean="0">
                <a:solidFill>
                  <a:schemeClr val="bg1"/>
                </a:solidFill>
                <a:latin typeface="Rockwell" panose="02060603020205020403" pitchFamily="18" charset="0"/>
              </a:rPr>
              <a:t>Conclusion</a:t>
            </a:r>
          </a:p>
          <a:p>
            <a:endParaRPr lang="en-US" sz="3000" dirty="0" smtClean="0">
              <a:solidFill>
                <a:schemeClr val="bg1"/>
              </a:solidFill>
              <a:latin typeface="Rockwell" panose="02060603020205020403" pitchFamily="18" charset="0"/>
            </a:endParaRPr>
          </a:p>
          <a:p>
            <a:endParaRPr lang="en-US" sz="3000" dirty="0" smtClean="0">
              <a:solidFill>
                <a:schemeClr val="bg1"/>
              </a:solidFill>
              <a:latin typeface="Rockwell" panose="02060603020205020403" pitchFamily="18" charset="0"/>
            </a:endParaRPr>
          </a:p>
          <a:p>
            <a:pPr marL="0" indent="0">
              <a:buNone/>
            </a:pPr>
            <a:endParaRPr lang="en-US" dirty="0" smtClean="0">
              <a:solidFill>
                <a:schemeClr val="bg1"/>
              </a:solidFill>
              <a:latin typeface="Rockwell" panose="02060603020205020403" pitchFamily="18" charset="0"/>
            </a:endParaRPr>
          </a:p>
          <a:p>
            <a:pPr lvl="1"/>
            <a:endParaRPr lang="en-US" dirty="0" smtClean="0">
              <a:solidFill>
                <a:schemeClr val="bg1"/>
              </a:solidFill>
              <a:latin typeface="Rockwell" panose="02060603020205020403" pitchFamily="18" charset="0"/>
            </a:endParaRPr>
          </a:p>
          <a:p>
            <a:pPr lvl="1"/>
            <a:endParaRPr lang="en-US" dirty="0">
              <a:solidFill>
                <a:schemeClr val="bg1"/>
              </a:solidFill>
              <a:latin typeface="Rockwell" panose="020606030202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87769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Rockwell" panose="02060603020205020403" pitchFamily="18" charset="0"/>
              </a:rPr>
              <a:t>What is a startup?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3" name="Изображение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1625" y="282575"/>
            <a:ext cx="3343056" cy="18764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375" y="2111375"/>
            <a:ext cx="5979583" cy="3587750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6853828" y="3753677"/>
            <a:ext cx="4770407" cy="1200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aseline="30000" dirty="0">
                <a:solidFill>
                  <a:schemeClr val="bg1"/>
                </a:solidFill>
                <a:latin typeface="Rockwell"/>
                <a:cs typeface="Rockwell"/>
              </a:rPr>
              <a:t>Startups are innovative enterprises that bring new, novel products to the market.</a:t>
            </a:r>
            <a:endParaRPr lang="ru-RU" sz="3600" dirty="0">
              <a:solidFill>
                <a:schemeClr val="bg1"/>
              </a:solidFill>
              <a:latin typeface="Rockwell"/>
              <a:cs typeface="Rockwell"/>
            </a:endParaRPr>
          </a:p>
        </p:txBody>
      </p:sp>
    </p:spTree>
    <p:extLst>
      <p:ext uri="{BB962C8B-B14F-4D97-AF65-F5344CB8AC3E}">
        <p14:creationId xmlns:p14="http://schemas.microsoft.com/office/powerpoint/2010/main" val="28558619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Rockwell" panose="02060603020205020403" pitchFamily="18" charset="0"/>
              </a:rPr>
              <a:t>Startups vs. Established Businesses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111811" y="3606612"/>
            <a:ext cx="3046507" cy="65461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000" dirty="0" smtClean="0">
                <a:solidFill>
                  <a:srgbClr val="FFFFFF"/>
                </a:solidFill>
                <a:latin typeface="Rockwell"/>
                <a:cs typeface="Rockwell"/>
              </a:rPr>
              <a:t>Financial history</a:t>
            </a:r>
            <a:endParaRPr lang="ru-RU" sz="2000" dirty="0">
              <a:solidFill>
                <a:srgbClr val="FFFFFF"/>
              </a:solidFill>
              <a:latin typeface="Rockwell"/>
              <a:cs typeface="Rockwell"/>
            </a:endParaRPr>
          </a:p>
        </p:txBody>
      </p:sp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8199" y="1509060"/>
            <a:ext cx="2518818" cy="164352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Изображение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6824" y="3421530"/>
            <a:ext cx="2495176" cy="140353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Изображение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5005" y="5035176"/>
            <a:ext cx="1857936" cy="161559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2" name="Содержимое 2"/>
          <p:cNvSpPr txBox="1">
            <a:spLocks/>
          </p:cNvSpPr>
          <p:nvPr/>
        </p:nvSpPr>
        <p:spPr>
          <a:xfrm>
            <a:off x="9850717" y="1903318"/>
            <a:ext cx="2027518" cy="6815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>
                <a:solidFill>
                  <a:srgbClr val="FFFFFF"/>
                </a:solidFill>
                <a:latin typeface="Rockwell"/>
                <a:cs typeface="Rockwell"/>
              </a:rPr>
              <a:t>Hotels</a:t>
            </a:r>
            <a:endParaRPr lang="ru-RU" dirty="0">
              <a:solidFill>
                <a:srgbClr val="FFFFFF"/>
              </a:solidFill>
              <a:latin typeface="Rockwell"/>
              <a:cs typeface="Rockwell"/>
            </a:endParaRPr>
          </a:p>
        </p:txBody>
      </p:sp>
      <p:sp>
        <p:nvSpPr>
          <p:cNvPr id="13" name="Содержимое 2"/>
          <p:cNvSpPr txBox="1">
            <a:spLocks/>
          </p:cNvSpPr>
          <p:nvPr/>
        </p:nvSpPr>
        <p:spPr>
          <a:xfrm>
            <a:off x="9756588" y="3696259"/>
            <a:ext cx="2435412" cy="6546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>
                <a:solidFill>
                  <a:srgbClr val="FFFFFF"/>
                </a:solidFill>
                <a:latin typeface="Rockwell"/>
                <a:cs typeface="Rockwell"/>
              </a:rPr>
              <a:t>Restaurants</a:t>
            </a:r>
            <a:endParaRPr lang="ru-RU" dirty="0">
              <a:solidFill>
                <a:srgbClr val="FFFFFF"/>
              </a:solidFill>
              <a:latin typeface="Rockwell"/>
              <a:cs typeface="Rockwell"/>
            </a:endParaRPr>
          </a:p>
        </p:txBody>
      </p:sp>
      <p:sp>
        <p:nvSpPr>
          <p:cNvPr id="14" name="Содержимое 2"/>
          <p:cNvSpPr txBox="1">
            <a:spLocks/>
          </p:cNvSpPr>
          <p:nvPr/>
        </p:nvSpPr>
        <p:spPr>
          <a:xfrm>
            <a:off x="9756588" y="5551953"/>
            <a:ext cx="2435412" cy="6546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>
                <a:solidFill>
                  <a:srgbClr val="FFFFFF"/>
                </a:solidFill>
                <a:latin typeface="Rockwell"/>
                <a:cs typeface="Rockwell"/>
              </a:rPr>
              <a:t>Car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smtClean="0">
                <a:solidFill>
                  <a:srgbClr val="FFFFFF"/>
                </a:solidFill>
                <a:latin typeface="Rockwell"/>
                <a:cs typeface="Rockwell"/>
              </a:rPr>
              <a:t>services</a:t>
            </a:r>
            <a:endParaRPr lang="ru-RU" dirty="0">
              <a:solidFill>
                <a:srgbClr val="FFFFFF"/>
              </a:solidFill>
              <a:latin typeface="Rockwell"/>
              <a:cs typeface="Rockwell"/>
            </a:endParaRPr>
          </a:p>
        </p:txBody>
      </p:sp>
      <p:pic>
        <p:nvPicPr>
          <p:cNvPr id="15" name="Изображение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9412" y="1875118"/>
            <a:ext cx="3809997" cy="190499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6" name="Содержимое 2"/>
          <p:cNvSpPr txBox="1">
            <a:spLocks/>
          </p:cNvSpPr>
          <p:nvPr/>
        </p:nvSpPr>
        <p:spPr>
          <a:xfrm>
            <a:off x="527423" y="4338731"/>
            <a:ext cx="3046507" cy="6546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600" dirty="0" smtClean="0">
                <a:solidFill>
                  <a:srgbClr val="FFFFFF"/>
                </a:solidFill>
                <a:latin typeface="Rockwell"/>
                <a:cs typeface="Rockwell"/>
              </a:rPr>
              <a:t>Startups</a:t>
            </a:r>
            <a:endParaRPr lang="ru-RU" sz="3600" dirty="0">
              <a:solidFill>
                <a:srgbClr val="FFFFFF"/>
              </a:solidFill>
              <a:latin typeface="Rockwell"/>
              <a:cs typeface="Rockwell"/>
            </a:endParaRPr>
          </a:p>
        </p:txBody>
      </p:sp>
      <p:sp>
        <p:nvSpPr>
          <p:cNvPr id="17" name="Содержимое 2"/>
          <p:cNvSpPr txBox="1">
            <a:spLocks/>
          </p:cNvSpPr>
          <p:nvPr/>
        </p:nvSpPr>
        <p:spPr>
          <a:xfrm>
            <a:off x="4111811" y="1724025"/>
            <a:ext cx="3046507" cy="6546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 smtClean="0">
                <a:solidFill>
                  <a:srgbClr val="FFFFFF"/>
                </a:solidFill>
                <a:latin typeface="Rockwell"/>
                <a:cs typeface="Rockwell"/>
              </a:rPr>
              <a:t>Risk</a:t>
            </a:r>
            <a:endParaRPr lang="ru-RU" sz="2000" dirty="0">
              <a:solidFill>
                <a:srgbClr val="FFFFFF"/>
              </a:solidFill>
              <a:latin typeface="Rockwell"/>
              <a:cs typeface="Rockwell"/>
            </a:endParaRPr>
          </a:p>
        </p:txBody>
      </p:sp>
      <p:sp>
        <p:nvSpPr>
          <p:cNvPr id="18" name="Содержимое 2"/>
          <p:cNvSpPr txBox="1">
            <a:spLocks/>
          </p:cNvSpPr>
          <p:nvPr/>
        </p:nvSpPr>
        <p:spPr>
          <a:xfrm>
            <a:off x="4111811" y="4861672"/>
            <a:ext cx="3046507" cy="6546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 smtClean="0">
                <a:solidFill>
                  <a:srgbClr val="FFFFFF"/>
                </a:solidFill>
                <a:latin typeface="Rockwell"/>
                <a:cs typeface="Rockwell"/>
              </a:rPr>
              <a:t>New business model</a:t>
            </a:r>
            <a:endParaRPr lang="ru-RU" sz="2000" dirty="0">
              <a:solidFill>
                <a:srgbClr val="FFFFFF"/>
              </a:solidFill>
              <a:latin typeface="Rockwell"/>
              <a:cs typeface="Rockwell"/>
            </a:endParaRPr>
          </a:p>
        </p:txBody>
      </p:sp>
      <p:sp>
        <p:nvSpPr>
          <p:cNvPr id="19" name="Содержимое 2"/>
          <p:cNvSpPr txBox="1">
            <a:spLocks/>
          </p:cNvSpPr>
          <p:nvPr/>
        </p:nvSpPr>
        <p:spPr>
          <a:xfrm>
            <a:off x="4111811" y="2979083"/>
            <a:ext cx="3046507" cy="6546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 smtClean="0">
                <a:solidFill>
                  <a:srgbClr val="FFFFFF"/>
                </a:solidFill>
                <a:latin typeface="Rockwell"/>
                <a:cs typeface="Rockwell"/>
              </a:rPr>
              <a:t>Difficult to value</a:t>
            </a:r>
            <a:endParaRPr lang="ru-RU" sz="2000" dirty="0">
              <a:solidFill>
                <a:srgbClr val="FFFFFF"/>
              </a:solidFill>
              <a:latin typeface="Rockwell"/>
              <a:cs typeface="Rockwell"/>
            </a:endParaRPr>
          </a:p>
        </p:txBody>
      </p:sp>
      <p:sp>
        <p:nvSpPr>
          <p:cNvPr id="21" name="Содержимое 2"/>
          <p:cNvSpPr txBox="1">
            <a:spLocks/>
          </p:cNvSpPr>
          <p:nvPr/>
        </p:nvSpPr>
        <p:spPr>
          <a:xfrm>
            <a:off x="4111811" y="2351554"/>
            <a:ext cx="3046507" cy="6546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 smtClean="0">
                <a:solidFill>
                  <a:srgbClr val="FFFFFF"/>
                </a:solidFill>
                <a:latin typeface="Rockwell"/>
                <a:cs typeface="Rockwell"/>
              </a:rPr>
              <a:t>Innovative</a:t>
            </a:r>
            <a:endParaRPr lang="ru-RU" sz="2000" dirty="0">
              <a:solidFill>
                <a:srgbClr val="FFFFFF"/>
              </a:solidFill>
              <a:latin typeface="Rockwell"/>
              <a:cs typeface="Rockwell"/>
            </a:endParaRPr>
          </a:p>
        </p:txBody>
      </p:sp>
      <p:sp>
        <p:nvSpPr>
          <p:cNvPr id="22" name="Содержимое 2"/>
          <p:cNvSpPr txBox="1">
            <a:spLocks/>
          </p:cNvSpPr>
          <p:nvPr/>
        </p:nvSpPr>
        <p:spPr>
          <a:xfrm>
            <a:off x="4111811" y="4234141"/>
            <a:ext cx="3046507" cy="6546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 smtClean="0">
                <a:solidFill>
                  <a:srgbClr val="FFFFFF"/>
                </a:solidFill>
                <a:latin typeface="Rockwell"/>
                <a:cs typeface="Rockwell"/>
              </a:rPr>
              <a:t>Big impact on society</a:t>
            </a:r>
            <a:endParaRPr lang="ru-RU" sz="2000" dirty="0">
              <a:solidFill>
                <a:srgbClr val="FFFFFF"/>
              </a:solidFill>
              <a:latin typeface="Rockwell"/>
              <a:cs typeface="Rockwell"/>
            </a:endParaRPr>
          </a:p>
        </p:txBody>
      </p:sp>
    </p:spTree>
    <p:extLst>
      <p:ext uri="{BB962C8B-B14F-4D97-AF65-F5344CB8AC3E}">
        <p14:creationId xmlns:p14="http://schemas.microsoft.com/office/powerpoint/2010/main" val="31367858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Rockwell" panose="02060603020205020403" pitchFamily="18" charset="0"/>
              </a:rPr>
              <a:t>Major problems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11" name="Изображение 10" descr="problems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000" y="104588"/>
            <a:ext cx="1800000" cy="209287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3" name="Содержимое 2"/>
          <p:cNvSpPr txBox="1">
            <a:spLocks/>
          </p:cNvSpPr>
          <p:nvPr/>
        </p:nvSpPr>
        <p:spPr>
          <a:xfrm>
            <a:off x="401170" y="1634377"/>
            <a:ext cx="3046507" cy="65461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500" dirty="0" smtClean="0">
                <a:solidFill>
                  <a:srgbClr val="FFFFFF"/>
                </a:solidFill>
                <a:latin typeface="Rockwell"/>
                <a:cs typeface="Rockwell"/>
              </a:rPr>
              <a:t>Will it be successful or not?</a:t>
            </a:r>
            <a:endParaRPr lang="ru-RU" sz="2500" dirty="0">
              <a:solidFill>
                <a:srgbClr val="FFFFFF"/>
              </a:solidFill>
              <a:latin typeface="Rockwell"/>
              <a:cs typeface="Rockwell"/>
            </a:endParaRPr>
          </a:p>
        </p:txBody>
      </p:sp>
      <p:sp>
        <p:nvSpPr>
          <p:cNvPr id="19" name="Содержимое 2"/>
          <p:cNvSpPr txBox="1">
            <a:spLocks/>
          </p:cNvSpPr>
          <p:nvPr/>
        </p:nvSpPr>
        <p:spPr>
          <a:xfrm>
            <a:off x="401170" y="3011953"/>
            <a:ext cx="3046507" cy="654611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600" dirty="0" smtClean="0">
                <a:solidFill>
                  <a:srgbClr val="FFFFFF"/>
                </a:solidFill>
                <a:latin typeface="Rockwell"/>
                <a:cs typeface="Rockwell"/>
              </a:rPr>
              <a:t>Who are our competitors?</a:t>
            </a:r>
            <a:endParaRPr lang="ru-RU" sz="3600" dirty="0">
              <a:solidFill>
                <a:srgbClr val="FFFFFF"/>
              </a:solidFill>
              <a:latin typeface="Rockwell"/>
              <a:cs typeface="Rockwell"/>
            </a:endParaRPr>
          </a:p>
        </p:txBody>
      </p:sp>
      <p:sp>
        <p:nvSpPr>
          <p:cNvPr id="20" name="Содержимое 2"/>
          <p:cNvSpPr txBox="1">
            <a:spLocks/>
          </p:cNvSpPr>
          <p:nvPr/>
        </p:nvSpPr>
        <p:spPr>
          <a:xfrm>
            <a:off x="248022" y="4449294"/>
            <a:ext cx="3352802" cy="6904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500" dirty="0" smtClean="0">
                <a:solidFill>
                  <a:srgbClr val="FFFFFF"/>
                </a:solidFill>
                <a:latin typeface="Rockwell"/>
                <a:cs typeface="Rockwell"/>
              </a:rPr>
              <a:t>Are our ideas are clear enough?</a:t>
            </a:r>
            <a:endParaRPr lang="ru-RU" sz="2500" dirty="0">
              <a:solidFill>
                <a:srgbClr val="FFFFFF"/>
              </a:solidFill>
              <a:latin typeface="Rockwell"/>
              <a:cs typeface="Rockwell"/>
            </a:endParaRPr>
          </a:p>
        </p:txBody>
      </p:sp>
      <p:sp>
        <p:nvSpPr>
          <p:cNvPr id="21" name="Содержимое 2"/>
          <p:cNvSpPr txBox="1">
            <a:spLocks/>
          </p:cNvSpPr>
          <p:nvPr/>
        </p:nvSpPr>
        <p:spPr>
          <a:xfrm>
            <a:off x="3931022" y="1622425"/>
            <a:ext cx="3310966" cy="9773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500" dirty="0" smtClean="0">
                <a:solidFill>
                  <a:srgbClr val="FFFFFF"/>
                </a:solidFill>
                <a:latin typeface="Rockwell"/>
                <a:cs typeface="Rockwell"/>
              </a:rPr>
              <a:t>What is the market size?</a:t>
            </a:r>
            <a:endParaRPr lang="ru-RU" sz="2500" dirty="0">
              <a:solidFill>
                <a:srgbClr val="FFFFFF"/>
              </a:solidFill>
              <a:latin typeface="Rockwell"/>
              <a:cs typeface="Rockwell"/>
            </a:endParaRPr>
          </a:p>
        </p:txBody>
      </p:sp>
      <p:sp>
        <p:nvSpPr>
          <p:cNvPr id="22" name="Содержимое 2"/>
          <p:cNvSpPr txBox="1">
            <a:spLocks/>
          </p:cNvSpPr>
          <p:nvPr/>
        </p:nvSpPr>
        <p:spPr>
          <a:xfrm>
            <a:off x="3753222" y="2970119"/>
            <a:ext cx="3666566" cy="10042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500" dirty="0" smtClean="0">
                <a:solidFill>
                  <a:srgbClr val="FFFFFF"/>
                </a:solidFill>
                <a:latin typeface="Rockwell"/>
                <a:cs typeface="Rockwell"/>
              </a:rPr>
              <a:t>How many people need it?</a:t>
            </a:r>
            <a:endParaRPr lang="ru-RU" sz="2500" dirty="0">
              <a:solidFill>
                <a:srgbClr val="FFFFFF"/>
              </a:solidFill>
              <a:latin typeface="Rockwell"/>
              <a:cs typeface="Rockwell"/>
            </a:endParaRPr>
          </a:p>
        </p:txBody>
      </p:sp>
      <p:sp>
        <p:nvSpPr>
          <p:cNvPr id="23" name="Содержимое 2"/>
          <p:cNvSpPr txBox="1">
            <a:spLocks/>
          </p:cNvSpPr>
          <p:nvPr/>
        </p:nvSpPr>
        <p:spPr>
          <a:xfrm>
            <a:off x="3753222" y="4526990"/>
            <a:ext cx="3666566" cy="10042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500" dirty="0" smtClean="0">
                <a:solidFill>
                  <a:srgbClr val="FFFFFF"/>
                </a:solidFill>
                <a:latin typeface="Rockwell"/>
                <a:cs typeface="Rockwell"/>
              </a:rPr>
              <a:t>What is the financial value?</a:t>
            </a:r>
            <a:endParaRPr lang="ru-RU" sz="2500" dirty="0">
              <a:solidFill>
                <a:srgbClr val="FFFFFF"/>
              </a:solidFill>
              <a:latin typeface="Rockwell"/>
              <a:cs typeface="Rockwell"/>
            </a:endParaRPr>
          </a:p>
        </p:txBody>
      </p:sp>
      <p:sp>
        <p:nvSpPr>
          <p:cNvPr id="25" name="Содержимое 2"/>
          <p:cNvSpPr txBox="1">
            <a:spLocks/>
          </p:cNvSpPr>
          <p:nvPr/>
        </p:nvSpPr>
        <p:spPr>
          <a:xfrm>
            <a:off x="8014446" y="3017930"/>
            <a:ext cx="3666566" cy="10042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500" dirty="0" smtClean="0">
                <a:solidFill>
                  <a:srgbClr val="FFFFFF"/>
                </a:solidFill>
                <a:latin typeface="Rockwell"/>
                <a:cs typeface="Rockwell"/>
              </a:rPr>
              <a:t>Who will invest?</a:t>
            </a:r>
            <a:endParaRPr lang="ru-RU" sz="2500" dirty="0">
              <a:solidFill>
                <a:srgbClr val="FFFFFF"/>
              </a:solidFill>
              <a:latin typeface="Rockwell"/>
              <a:cs typeface="Rockwell"/>
            </a:endParaRPr>
          </a:p>
        </p:txBody>
      </p:sp>
      <p:sp>
        <p:nvSpPr>
          <p:cNvPr id="26" name="Содержимое 2"/>
          <p:cNvSpPr txBox="1">
            <a:spLocks/>
          </p:cNvSpPr>
          <p:nvPr/>
        </p:nvSpPr>
        <p:spPr>
          <a:xfrm>
            <a:off x="8017434" y="4156447"/>
            <a:ext cx="3666566" cy="10042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500" dirty="0" smtClean="0">
                <a:solidFill>
                  <a:srgbClr val="FFFFFF"/>
                </a:solidFill>
                <a:latin typeface="Rockwell"/>
                <a:cs typeface="Rockwell"/>
              </a:rPr>
              <a:t>Who much to invest?</a:t>
            </a:r>
            <a:endParaRPr lang="ru-RU" sz="2500" dirty="0">
              <a:solidFill>
                <a:srgbClr val="FFFFFF"/>
              </a:solidFill>
              <a:latin typeface="Rockwell"/>
              <a:cs typeface="Rockwell"/>
            </a:endParaRPr>
          </a:p>
        </p:txBody>
      </p:sp>
    </p:spTree>
    <p:extLst>
      <p:ext uri="{BB962C8B-B14F-4D97-AF65-F5344CB8AC3E}">
        <p14:creationId xmlns:p14="http://schemas.microsoft.com/office/powerpoint/2010/main" val="35545055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азвание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solidFill>
                  <a:srgbClr val="FFFFFF"/>
                </a:solidFill>
                <a:latin typeface="Rockwell"/>
                <a:cs typeface="Rockwell"/>
              </a:rPr>
              <a:t>Traditional ways to value a company</a:t>
            </a:r>
            <a:endParaRPr lang="ru-RU" dirty="0">
              <a:solidFill>
                <a:srgbClr val="FFFFFF"/>
              </a:solidFill>
              <a:latin typeface="Rockwell"/>
              <a:cs typeface="Rockwell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4934751" y="6276806"/>
            <a:ext cx="2829921" cy="4616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  <a:latin typeface="Rockwell"/>
                <a:cs typeface="Rockwell"/>
              </a:rPr>
              <a:t>Market approach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291581" y="6276806"/>
            <a:ext cx="2877711" cy="4616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  <a:latin typeface="Rockwell"/>
                <a:cs typeface="Rockwell"/>
              </a:rPr>
              <a:t>Income approach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9757620" y="6276806"/>
            <a:ext cx="2434380" cy="4616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  <a:latin typeface="Rockwell"/>
                <a:cs typeface="Rockwell"/>
              </a:rPr>
              <a:t>Cost approach</a:t>
            </a:r>
            <a:endParaRPr lang="ru-RU" sz="2400" dirty="0">
              <a:solidFill>
                <a:schemeClr val="bg1"/>
              </a:solidFill>
            </a:endParaRPr>
          </a:p>
        </p:txBody>
      </p:sp>
      <p:pic>
        <p:nvPicPr>
          <p:cNvPr id="8" name="Изображение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7548" y="1453031"/>
            <a:ext cx="3285375" cy="218888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900706" y="3884706"/>
            <a:ext cx="2704353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solidFill>
                  <a:srgbClr val="FFFFFF"/>
                </a:solidFill>
                <a:latin typeface="Rockwell"/>
                <a:cs typeface="Rockwell"/>
              </a:rPr>
              <a:t>assets in the marketplace and their corresponding prices </a:t>
            </a:r>
          </a:p>
        </p:txBody>
      </p:sp>
      <p:pic>
        <p:nvPicPr>
          <p:cNvPr id="14" name="Изображение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948" y="1464235"/>
            <a:ext cx="3220459" cy="2196353"/>
          </a:xfrm>
          <a:prstGeom prst="rect">
            <a:avLst/>
          </a:prstGeom>
        </p:spPr>
      </p:pic>
      <p:pic>
        <p:nvPicPr>
          <p:cNvPr id="15" name="Изображение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8395" y="1464412"/>
            <a:ext cx="2488386" cy="2196000"/>
          </a:xfrm>
          <a:prstGeom prst="rect">
            <a:avLst/>
          </a:prstGeom>
        </p:spPr>
      </p:pic>
      <p:sp>
        <p:nvSpPr>
          <p:cNvPr id="16" name="Прямоугольник 15"/>
          <p:cNvSpPr/>
          <p:nvPr/>
        </p:nvSpPr>
        <p:spPr>
          <a:xfrm>
            <a:off x="522942" y="3870521"/>
            <a:ext cx="2495177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baseline="30000" dirty="0">
                <a:solidFill>
                  <a:srgbClr val="FFFFFF"/>
                </a:solidFill>
                <a:latin typeface="Rockwell"/>
                <a:cs typeface="Rockwell"/>
              </a:rPr>
              <a:t>the future potential profit or free cash flow generating potential of the asset and attempts to quantify,</a:t>
            </a:r>
            <a:endParaRPr lang="ru-RU" sz="2600" dirty="0">
              <a:solidFill>
                <a:srgbClr val="FFFFFF"/>
              </a:solidFill>
              <a:latin typeface="Rockwell"/>
              <a:cs typeface="Rockwell"/>
            </a:endParaRPr>
          </a:p>
        </p:txBody>
      </p:sp>
      <p:sp>
        <p:nvSpPr>
          <p:cNvPr id="17" name="Прямоугольник 16"/>
          <p:cNvSpPr/>
          <p:nvPr/>
        </p:nvSpPr>
        <p:spPr>
          <a:xfrm>
            <a:off x="9615739" y="4052500"/>
            <a:ext cx="2262497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baseline="30000" dirty="0" smtClean="0">
                <a:solidFill>
                  <a:srgbClr val="FFFFFF"/>
                </a:solidFill>
                <a:latin typeface="Rockwell"/>
                <a:cs typeface="Rockwell"/>
              </a:rPr>
              <a:t>the </a:t>
            </a:r>
            <a:r>
              <a:rPr lang="en-US" sz="2600" baseline="30000" dirty="0">
                <a:solidFill>
                  <a:srgbClr val="FFFFFF"/>
                </a:solidFill>
                <a:latin typeface="Rockwell"/>
                <a:cs typeface="Rockwell"/>
              </a:rPr>
              <a:t>cost a firm would incur if it were to replace or reproduce the asset’s future </a:t>
            </a:r>
            <a:r>
              <a:rPr lang="en-US" sz="2600" baseline="30000" dirty="0" smtClean="0">
                <a:solidFill>
                  <a:srgbClr val="FFFFFF"/>
                </a:solidFill>
                <a:latin typeface="Rockwell"/>
                <a:cs typeface="Rockwell"/>
              </a:rPr>
              <a:t>profitability</a:t>
            </a:r>
            <a:endParaRPr lang="ru-RU" sz="2600" dirty="0">
              <a:solidFill>
                <a:srgbClr val="FFFFFF"/>
              </a:solidFill>
              <a:latin typeface="Rockwell"/>
              <a:cs typeface="Rockwell"/>
            </a:endParaRPr>
          </a:p>
        </p:txBody>
      </p:sp>
    </p:spTree>
    <p:extLst>
      <p:ext uri="{BB962C8B-B14F-4D97-AF65-F5344CB8AC3E}">
        <p14:creationId xmlns:p14="http://schemas.microsoft.com/office/powerpoint/2010/main" val="21830083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Rockwell" panose="02060603020205020403" pitchFamily="18" charset="0"/>
              </a:rPr>
              <a:t>Discounted Cash Flow (DCF)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3" name="Изображение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352" y="1807883"/>
            <a:ext cx="4631766" cy="2605369"/>
          </a:xfrm>
          <a:prstGeom prst="rect">
            <a:avLst/>
          </a:prstGeom>
        </p:spPr>
      </p:pic>
      <p:pic>
        <p:nvPicPr>
          <p:cNvPr id="7" name="Изображение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3999" y="1968502"/>
            <a:ext cx="4937765" cy="176679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591176" y="4930589"/>
            <a:ext cx="219635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FFFFFF"/>
                </a:solidFill>
                <a:latin typeface="Rockwell"/>
                <a:cs typeface="Rockwell"/>
              </a:rPr>
              <a:t>IF NPV is </a:t>
            </a:r>
            <a:r>
              <a:rPr lang="en-US" sz="2000" b="1" dirty="0" smtClean="0">
                <a:solidFill>
                  <a:srgbClr val="008000"/>
                </a:solidFill>
                <a:latin typeface="Rockwell"/>
                <a:cs typeface="Rockwell"/>
              </a:rPr>
              <a:t>positive</a:t>
            </a:r>
            <a:r>
              <a:rPr lang="en-US" sz="2000" dirty="0" smtClean="0">
                <a:solidFill>
                  <a:srgbClr val="FFFFFF"/>
                </a:solidFill>
                <a:latin typeface="Rockwell"/>
                <a:cs typeface="Rockwell"/>
              </a:rPr>
              <a:t>, then the project is </a:t>
            </a:r>
            <a:r>
              <a:rPr lang="en-US" sz="2000" b="1" dirty="0" smtClean="0">
                <a:solidFill>
                  <a:srgbClr val="008000"/>
                </a:solidFill>
                <a:latin typeface="Rockwell"/>
                <a:cs typeface="Rockwell"/>
              </a:rPr>
              <a:t>successful</a:t>
            </a:r>
            <a:endParaRPr lang="ru-RU" sz="2000" b="1" dirty="0">
              <a:solidFill>
                <a:srgbClr val="008000"/>
              </a:solidFill>
              <a:latin typeface="Rockwell"/>
              <a:cs typeface="Rockwell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74989" y="4619811"/>
            <a:ext cx="219635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FFFFFF"/>
                </a:solidFill>
                <a:latin typeface="Rockwell"/>
                <a:cs typeface="Rockwell"/>
              </a:rPr>
              <a:t>IF NPV is </a:t>
            </a:r>
            <a:r>
              <a:rPr lang="en-US" sz="2000" b="1" dirty="0" smtClean="0">
                <a:solidFill>
                  <a:srgbClr val="FF0000"/>
                </a:solidFill>
                <a:latin typeface="Rockwell"/>
                <a:cs typeface="Rockwell"/>
              </a:rPr>
              <a:t>negative</a:t>
            </a:r>
            <a:r>
              <a:rPr lang="en-US" sz="2000" dirty="0" smtClean="0">
                <a:solidFill>
                  <a:srgbClr val="FFFFFF"/>
                </a:solidFill>
                <a:latin typeface="Rockwell"/>
                <a:cs typeface="Rockwell"/>
              </a:rPr>
              <a:t>, then the project is </a:t>
            </a:r>
            <a:r>
              <a:rPr lang="en-US" sz="2000" b="1" dirty="0" smtClean="0">
                <a:solidFill>
                  <a:srgbClr val="FF0000"/>
                </a:solidFill>
                <a:latin typeface="Rockwell"/>
                <a:cs typeface="Rockwell"/>
              </a:rPr>
              <a:t>weak</a:t>
            </a:r>
            <a:r>
              <a:rPr lang="en-US" sz="2000" dirty="0" smtClean="0">
                <a:solidFill>
                  <a:srgbClr val="FF0000"/>
                </a:solidFill>
                <a:latin typeface="Rockwell"/>
                <a:cs typeface="Rockwell"/>
              </a:rPr>
              <a:t> </a:t>
            </a:r>
            <a:r>
              <a:rPr lang="en-US" sz="2000" dirty="0" smtClean="0">
                <a:solidFill>
                  <a:srgbClr val="FFFFFF"/>
                </a:solidFill>
                <a:latin typeface="Rockwell"/>
                <a:cs typeface="Rockwell"/>
              </a:rPr>
              <a:t>and it will bring money</a:t>
            </a:r>
            <a:endParaRPr lang="ru-RU" sz="2000" dirty="0">
              <a:solidFill>
                <a:srgbClr val="FFFFFF"/>
              </a:solidFill>
              <a:latin typeface="Rockwell"/>
              <a:cs typeface="Rockwell"/>
            </a:endParaRPr>
          </a:p>
        </p:txBody>
      </p:sp>
    </p:spTree>
    <p:extLst>
      <p:ext uri="{BB962C8B-B14F-4D97-AF65-F5344CB8AC3E}">
        <p14:creationId xmlns:p14="http://schemas.microsoft.com/office/powerpoint/2010/main" val="2879595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Rockwell" panose="02060603020205020403" pitchFamily="18" charset="0"/>
              </a:rPr>
              <a:t>What problems DCF approach faces?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7" name="Заголовок 1"/>
          <p:cNvSpPr txBox="1">
            <a:spLocks/>
          </p:cNvSpPr>
          <p:nvPr/>
        </p:nvSpPr>
        <p:spPr>
          <a:xfrm>
            <a:off x="0" y="2041525"/>
            <a:ext cx="3137648" cy="8122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 smtClean="0">
                <a:solidFill>
                  <a:schemeClr val="bg1"/>
                </a:solidFill>
                <a:latin typeface="Rockwell" panose="02060603020205020403" pitchFamily="18" charset="0"/>
              </a:rPr>
              <a:t>Assume all-or-nothing strategy </a:t>
            </a:r>
            <a:endParaRPr lang="ru-RU" sz="2400" dirty="0">
              <a:solidFill>
                <a:schemeClr val="bg1"/>
              </a:solidFill>
            </a:endParaRPr>
          </a:p>
        </p:txBody>
      </p:sp>
      <p:pic>
        <p:nvPicPr>
          <p:cNvPr id="8" name="Изображение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9882" y="1988670"/>
            <a:ext cx="5752353" cy="3064722"/>
          </a:xfrm>
          <a:prstGeom prst="rect">
            <a:avLst/>
          </a:prstGeom>
        </p:spPr>
      </p:pic>
      <p:sp>
        <p:nvSpPr>
          <p:cNvPr id="9" name="Заголовок 1"/>
          <p:cNvSpPr txBox="1">
            <a:spLocks/>
          </p:cNvSpPr>
          <p:nvPr/>
        </p:nvSpPr>
        <p:spPr>
          <a:xfrm>
            <a:off x="0" y="3090395"/>
            <a:ext cx="3194424" cy="16459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/>
                </a:solidFill>
                <a:latin typeface="Rockwell"/>
                <a:cs typeface="Rockwell"/>
              </a:rPr>
              <a:t>do not account </a:t>
            </a:r>
            <a:r>
              <a:rPr lang="en-US" sz="2400" dirty="0" smtClean="0">
                <a:solidFill>
                  <a:schemeClr val="bg1"/>
                </a:solidFill>
                <a:latin typeface="Rockwell"/>
                <a:cs typeface="Rockwell"/>
              </a:rPr>
              <a:t>for </a:t>
            </a:r>
            <a:r>
              <a:rPr lang="en-US" sz="2400" b="1" dirty="0" smtClean="0">
                <a:solidFill>
                  <a:srgbClr val="FFFF00"/>
                </a:solidFill>
                <a:latin typeface="Rockwell"/>
                <a:cs typeface="Rockwell"/>
              </a:rPr>
              <a:t>managerial </a:t>
            </a:r>
            <a:r>
              <a:rPr lang="en-US" sz="2400" b="1" dirty="0">
                <a:solidFill>
                  <a:srgbClr val="FFFF00"/>
                </a:solidFill>
                <a:latin typeface="Rockwell"/>
                <a:cs typeface="Rockwell"/>
              </a:rPr>
              <a:t>flexibility </a:t>
            </a:r>
            <a:endParaRPr lang="en-US" sz="2400" dirty="0">
              <a:solidFill>
                <a:srgbClr val="FFFF00"/>
              </a:solidFill>
              <a:latin typeface="Rockwell"/>
              <a:cs typeface="Rockwell"/>
            </a:endParaRPr>
          </a:p>
        </p:txBody>
      </p:sp>
      <p:sp>
        <p:nvSpPr>
          <p:cNvPr id="11" name="Заголовок 1"/>
          <p:cNvSpPr txBox="1">
            <a:spLocks/>
          </p:cNvSpPr>
          <p:nvPr/>
        </p:nvSpPr>
        <p:spPr>
          <a:xfrm>
            <a:off x="0" y="4841501"/>
            <a:ext cx="3194424" cy="16459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 smtClean="0">
                <a:solidFill>
                  <a:schemeClr val="bg1"/>
                </a:solidFill>
                <a:latin typeface="Rockwell"/>
                <a:cs typeface="Rockwell"/>
              </a:rPr>
              <a:t>Less insights</a:t>
            </a:r>
            <a:endParaRPr lang="en-US" sz="2400" dirty="0">
              <a:solidFill>
                <a:srgbClr val="FFFF00"/>
              </a:solidFill>
              <a:latin typeface="Rockwell"/>
              <a:cs typeface="Rockwell"/>
            </a:endParaRPr>
          </a:p>
        </p:txBody>
      </p:sp>
    </p:spTree>
    <p:extLst>
      <p:ext uri="{BB962C8B-B14F-4D97-AF65-F5344CB8AC3E}">
        <p14:creationId xmlns:p14="http://schemas.microsoft.com/office/powerpoint/2010/main" val="683743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Rockwell" panose="02060603020205020403" pitchFamily="18" charset="0"/>
              </a:rPr>
              <a:t>How it could be fixed?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119" y="1688351"/>
            <a:ext cx="4303062" cy="3227296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6590244" y="1705393"/>
            <a:ext cx="543435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latin typeface="Rockwell" panose="02060603020205020403" pitchFamily="18" charset="0"/>
              </a:rPr>
              <a:t>Real options Valuation (ROV)</a:t>
            </a:r>
            <a:endParaRPr lang="ru-RU" sz="2800" dirty="0"/>
          </a:p>
        </p:txBody>
      </p:sp>
      <p:pic>
        <p:nvPicPr>
          <p:cNvPr id="10" name="Изображение 9" descr="Снимок экрана 2018-04-20 в 0.32.5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9117" y="2442133"/>
            <a:ext cx="4808765" cy="1875865"/>
          </a:xfrm>
          <a:prstGeom prst="rect">
            <a:avLst/>
          </a:prstGeom>
        </p:spPr>
      </p:pic>
      <p:sp>
        <p:nvSpPr>
          <p:cNvPr id="11" name="Прямоугольник 10"/>
          <p:cNvSpPr/>
          <p:nvPr/>
        </p:nvSpPr>
        <p:spPr>
          <a:xfrm>
            <a:off x="108762" y="5458617"/>
            <a:ext cx="7075074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  <a:latin typeface="Rockwell" panose="02060603020205020403" pitchFamily="18" charset="0"/>
              </a:rPr>
              <a:t>ROV</a:t>
            </a:r>
            <a:r>
              <a:rPr lang="en-US" sz="2800" dirty="0" smtClean="0">
                <a:solidFill>
                  <a:schemeClr val="bg1"/>
                </a:solidFill>
                <a:latin typeface="Rockwell" panose="02060603020205020403" pitchFamily="18" charset="0"/>
              </a:rPr>
              <a:t> does not replace </a:t>
            </a:r>
            <a:r>
              <a:rPr lang="en-US" sz="2800" b="1" dirty="0" smtClean="0">
                <a:solidFill>
                  <a:schemeClr val="bg1"/>
                </a:solidFill>
                <a:latin typeface="Rockwell" panose="02060603020205020403" pitchFamily="18" charset="0"/>
              </a:rPr>
              <a:t>DCF</a:t>
            </a:r>
          </a:p>
          <a:p>
            <a:r>
              <a:rPr lang="en-US" sz="2800" dirty="0" smtClean="0">
                <a:solidFill>
                  <a:schemeClr val="bg1"/>
                </a:solidFill>
                <a:latin typeface="Rockwell" panose="02060603020205020403" pitchFamily="18" charset="0"/>
              </a:rPr>
              <a:t>It makes it more flexible and less risky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26068915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373</TotalTime>
  <Words>398</Words>
  <Application>Microsoft Macintosh PowerPoint</Application>
  <PresentationFormat>Другой</PresentationFormat>
  <Paragraphs>84</Paragraphs>
  <Slides>16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16</vt:i4>
      </vt:variant>
    </vt:vector>
  </HeadingPairs>
  <TitlesOfParts>
    <vt:vector size="17" baseType="lpstr">
      <vt:lpstr>Тема Office</vt:lpstr>
      <vt:lpstr>Startup Valuation and entrepreneurship ecosystem</vt:lpstr>
      <vt:lpstr>Content</vt:lpstr>
      <vt:lpstr>What is a startup?</vt:lpstr>
      <vt:lpstr>Startups vs. Established Businesses</vt:lpstr>
      <vt:lpstr>Major problems</vt:lpstr>
      <vt:lpstr>Traditional ways to value a company</vt:lpstr>
      <vt:lpstr>Discounted Cash Flow (DCF)</vt:lpstr>
      <vt:lpstr>What problems DCF approach faces?</vt:lpstr>
      <vt:lpstr>How it could be fixed?</vt:lpstr>
      <vt:lpstr>Real options Valuation</vt:lpstr>
      <vt:lpstr>ROV and Startups</vt:lpstr>
      <vt:lpstr>Solution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SPecialiST RePack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Industrial Practice</dc:title>
  <dc:creator>Serik Seidigalimov</dc:creator>
  <cp:lastModifiedBy>Serik Seidigalimov</cp:lastModifiedBy>
  <cp:revision>29</cp:revision>
  <dcterms:created xsi:type="dcterms:W3CDTF">2017-09-18T20:18:50Z</dcterms:created>
  <dcterms:modified xsi:type="dcterms:W3CDTF">2018-04-20T09:12:26Z</dcterms:modified>
</cp:coreProperties>
</file>